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516" r:id="rId2"/>
    <p:sldId id="457" r:id="rId3"/>
    <p:sldId id="446" r:id="rId4"/>
    <p:sldId id="494" r:id="rId5"/>
    <p:sldId id="506" r:id="rId6"/>
    <p:sldId id="507" r:id="rId7"/>
    <p:sldId id="508" r:id="rId8"/>
    <p:sldId id="513" r:id="rId9"/>
    <p:sldId id="467" r:id="rId10"/>
    <p:sldId id="509" r:id="rId11"/>
    <p:sldId id="517" r:id="rId12"/>
    <p:sldId id="518" r:id="rId13"/>
    <p:sldId id="519" r:id="rId14"/>
    <p:sldId id="520" r:id="rId15"/>
    <p:sldId id="529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30" r:id="rId25"/>
    <p:sldId id="478" r:id="rId26"/>
  </p:sldIdLst>
  <p:sldSz cx="12192000" cy="6858000"/>
  <p:notesSz cx="6858000" cy="9144000"/>
  <p:embeddedFontLst>
    <p:embeddedFont>
      <p:font typeface="검은고딕 블랙" pitchFamily="2" charset="-128"/>
      <p:bold r:id="rId28"/>
    </p:embeddedFont>
    <p:embeddedFont>
      <p:font typeface="Pretendard Black" panose="02000A03000000020004" pitchFamily="2" charset="-127"/>
      <p:regular r:id="rId29"/>
      <p:bold r:id="rId30"/>
      <p:italic r:id="rId31"/>
      <p:boldItalic r:id="rId32"/>
    </p:embeddedFont>
    <p:embeddedFont>
      <p:font typeface="Pretendard ExtraBold" panose="02000903000000020004" pitchFamily="2" charset="-127"/>
      <p:regular r:id="rId33"/>
      <p:bold r:id="rId34"/>
      <p:italic r:id="rId35"/>
      <p:boldItalic r:id="rId36"/>
    </p:embeddedFont>
    <p:embeddedFont>
      <p:font typeface="Pretendard Light" panose="02000403000000020004" pitchFamily="2" charset="-127"/>
      <p:regular r:id="rId37"/>
      <p:bold r:id="rId38"/>
      <p:italic r:id="rId39"/>
      <p:boldItalic r:id="rId40"/>
    </p:embeddedFont>
    <p:embeddedFont>
      <p:font typeface="맑은 고딕" panose="020B0503020000020004" pitchFamily="34" charset="-127"/>
      <p:regular r:id="rId41"/>
      <p:bold r:id="rId42"/>
    </p:embeddedFont>
    <p:embeddedFont>
      <p:font typeface="Cambria Math" panose="02040503050406030204" pitchFamily="18" charset="0"/>
      <p:regular r:id="rId43"/>
    </p:embeddedFont>
    <p:embeddedFont>
      <p:font typeface="KOPUBDOTUM MEDIUM" pitchFamily="2" charset="-127"/>
      <p:regular r:id="rId44"/>
    </p:embeddedFont>
    <p:embeddedFont>
      <p:font typeface="KOPUBDOTUM MEDIUM" pitchFamily="2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간지" id="{227E0504-245A-4BB0-BDFD-579F04F2F818}">
          <p14:sldIdLst>
            <p14:sldId id="516"/>
            <p14:sldId id="457"/>
            <p14:sldId id="446"/>
            <p14:sldId id="494"/>
            <p14:sldId id="506"/>
            <p14:sldId id="507"/>
            <p14:sldId id="508"/>
            <p14:sldId id="513"/>
            <p14:sldId id="467"/>
            <p14:sldId id="509"/>
            <p14:sldId id="517"/>
            <p14:sldId id="518"/>
            <p14:sldId id="519"/>
            <p14:sldId id="520"/>
            <p14:sldId id="529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30"/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pos="733" userDrawn="1">
          <p15:clr>
            <a:srgbClr val="A4A3A4"/>
          </p15:clr>
        </p15:guide>
        <p15:guide id="6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2C"/>
    <a:srgbClr val="1E63FF"/>
    <a:srgbClr val="0049F1"/>
    <a:srgbClr val="1D63FF"/>
    <a:srgbClr val="0049F0"/>
    <a:srgbClr val="2166FF"/>
    <a:srgbClr val="FFFFFF"/>
    <a:srgbClr val="C8C9CD"/>
    <a:srgbClr val="C6C7CB"/>
    <a:srgbClr val="A80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4" autoAdjust="0"/>
    <p:restoredTop sz="56798" autoAdjust="0"/>
  </p:normalViewPr>
  <p:slideViewPr>
    <p:cSldViewPr snapToGrid="0">
      <p:cViewPr varScale="1">
        <p:scale>
          <a:sx n="86" d="100"/>
          <a:sy n="86" d="100"/>
        </p:scale>
        <p:origin x="3000" y="184"/>
      </p:cViewPr>
      <p:guideLst>
        <p:guide orient="horz" pos="346"/>
        <p:guide pos="347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18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2022. 12. 2.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안녕하십니까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? (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청중을 살피며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)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제가 학회에서 처음 발표하는 자리이기도 하고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또 마지막 순서라서 정말 떨리는데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열심히 발표해보도록 하겠습니다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저는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, “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한글 </a:t>
            </a:r>
            <a:r>
              <a:rPr lang="ko-KR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손글씨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문장 인식에 대한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오픈 소스 성능 비교 분석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”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에 대해 발표할 경북대학교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IT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대학 컴퓨터학부 학부생 </a:t>
            </a:r>
            <a:r>
              <a:rPr lang="ko-KR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신찬규입니다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본 논문은 현재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분야에서 주로 사용되는 오픈 소스 중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선택했습니다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이들은 다국어를 지원할 뿐만 아니라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전세계의 사람들에 의해 지속적으로 유지 보수가 된다는 점에서 장점이 있다고 생각했습니다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JaidedAI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개발한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라이브러리로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80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 이상의 언어를 지원하며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바이두에서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개발한 초경량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시스템으로 마찬가지로 다국어를 지원하며 데이터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라벨링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및 배포에 관한 도구까지 지원합니다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4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초경량 시스템이라는 이름에 걸맞게 모델의 경량화를 목표로 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 Differentiable Binarization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기반으로 하는 문자 검출 모델에 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MobileNet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Backbone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사용해 모델을 경량화 했으며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Visual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Text Transcription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두 모델을 사용하는 현재 문자 인식 모델의 트렌드와 달리 단일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Visual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모델만을 사용하는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SVTR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기반의 문자 인식 모델을 사용합니다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02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어떤 픽셀이 글자의 중심일 확률을 의미하는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Region Score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어떤 픽셀이 인접한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두글자의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중심일 확률을 의미하는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Affinity Score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계산하는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CRAFT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모델을 문자 검출에 사용합니다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Region Score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Affinity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Score</a:t>
            </a:r>
            <a:r>
              <a:rPr lang="ko-KR" altLang="en-US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통해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CRAFT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 휘어 있거나 정형적이지 않은 문자까지 잘 검출할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문자 인식에는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CNN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RNN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합친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CRNN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모델을 사용하는데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이는 입력 이미지로부터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Feature Sequence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추출하는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Feature Sequence Extraction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단계와 추출한 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Sqeuence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각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Frame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Label Distribution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예측하는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Sequence Labeling,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이들을 최종 문자로 변환하는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Transcription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단계로 이루어져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75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다음은 두 모델 간 한글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손글씨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문장 인식에 대한 성능 비교 분석입니다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67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학습 데이터로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한국지능정보사회진흥원의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AI Hub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배포하는 한국어 글자체 이미지 데이터셋을 사용했는데 이 데이터셋은 다양한 나이대의 사람이 직접 작성한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손글씨들로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이루어져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단어 뿐만 아니라 문장까지 포함하기 때문에 전자 문서 어플리케이션 용 모델 개발에 적합하다고 판단해 해당 데이터셋을 선택했습니다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28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학습은 구글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코랩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플러스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우분투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18.04.6 LTS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진행했습니다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GPU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 엔비디아의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A100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사용했으며 한국어 글자체 이미지의 일부인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359,997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장에 대해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Batch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크기는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256, Iteration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300,000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번으로 모델을 학습시켰습니다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274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성능 평가 기준으로는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1-NED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두 단어 및 문장 간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Edit Distance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측정한 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긴 단어로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정규한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값을 평가하는데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가까울 수록 두 단어 및 문장은 일치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가까울수록 불일치 함을 나타냅니다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밑의 예시의 경우 두 단어는 첫 글자가 다르기 때문에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Edit Distance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이고 이를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9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나눈 후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뺀 값인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9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분의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점수가 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24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학습 결과 두 모델이 배포하고 있는 한글 사전 학습 모델보다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1-NED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대해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경우 성능이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0.481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0.671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1.40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상승했고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경우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0.402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0.721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1.80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상승했습니다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동작 속도 또한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경우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0.139ms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0.158ms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1.13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경우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0.097ms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0.096ms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1.01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상승했습니다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여기서 주목할 점은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비해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1.45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빠른 속도와 모델 크기가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1.59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더 작음에도 불구하고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1.07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더 좋은 성능을 보여주었습니다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다음은 본 연구에 대한 논의입니다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720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1-NED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 띄어쓰기까지 평가 대상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포함되기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때문에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띄어쓰기를 잘못 인식하면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모든 글자를 잘 인식해도 낮은 점수를 받게 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밑의 예시의 경우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나는 밥을 먹었다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”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나는밥을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먹었다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”, “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나는밥을먹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”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같이 모두 글자가 같음에도 불구하고 띄어쓰기 차이로 인해 낮은 점수가 측정 됐습니다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5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본 논문에 관해 서론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오픈 소스 모델 구조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한글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손글씨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문장 인식에 대한 성능 비교 분석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논의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결과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출처 순으로 발표하겠습니다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857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손글씨의 경우 띄어쓰기 간격이 일정하지 않기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인식이 잘 되지 않은 경우도 발생합니다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이러한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모든 글자를 잘 인식했음에도 불구하고 충분한 점수를 받지 못하기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성능 평가 개선에 대한 논의가 필요하다고 생각합니다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91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다음은 결론입니다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1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본 연구는 최근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분야에서 많이 사용되는 오픈 소스인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한글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손글씨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문장 인식을 접목해보고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이에 대한 성능 비교 분석을 진행했습니다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모델 구조 상 모바일 환경에 적합할 뿐만 아니라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비해 더 좋은 성능을 보여주기 때문에 한글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손글씨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문장 인식에 적극적으로 활용될 것으로 예상합니다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21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안드로이드 어플리케이션에 적용한 결과입니다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Python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작성된 추론 과정을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C++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작성하고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OpenCV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C++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Andriod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사용할 수 있게 해주는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Android Native Development Kit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사용해 빌드했습니다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어플리케이션에서 다음과 같이 손이나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스타일러스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펜을 사용해 단어를 작성하면 이를 모델이 인식 후 반환하는 모습을 보실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91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마지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막으로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각 그림에 대한 출처입니다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687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이상으로 발표를 마치겠습니다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948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 서론 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92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오늘날 데이터의 양은 사람이 수동으로 분석할 수 없을 만큼 매우 방대합니다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데이터를 효율적으로 이해하고 분석하기 위해선 컴퓨팅 기술이 필수적인데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컴퓨터 비전 기술을 활용한 광학 문자 인식 기술이 등장함에 따라 인간은 다양한 문서를 인식하고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전자적 형태로 변환하는 것이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가능해졌습니다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70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기술을 통해 영수증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명함 등을 인식하거나 문서 및 도서 자료를 번역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또는 기록물을 데이터베이스화 하거나 전문 의료 정보를 해석하는 등 다양한 분야에서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기술을 활용 중입니다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8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동작 과정은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크게 두 단계인 문자 검출과 문자 인식으로 구성되는데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이미지에서 문자가 속한 영역을 검출하는 문자 검출과 해당 영역의 문자가 실제로 어떤 문자인지 인식하는 문자 인식으로 이루어져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77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본 논문은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손글씨를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인식할 수 있는 전자 문서 어플리케이션 개발을 목적으로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오픈 소스 간 한글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손글씨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문장 인식에 대한 성능 비교를 진행하고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이에 대한 데이터를 제시합니다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816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오픈 소스의 모델 구조입니다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20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2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2022. 12. 2.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89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46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2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9" r:id="rId7"/>
    <p:sldLayoutId id="2147483656" r:id="rId8"/>
    <p:sldLayoutId id="2147483657" r:id="rId9"/>
    <p:sldLayoutId id="2147483658" r:id="rId10"/>
    <p:sldLayoutId id="2147483659" r:id="rId11"/>
    <p:sldLayoutId id="2147483693" r:id="rId12"/>
    <p:sldLayoutId id="2147483706" r:id="rId13"/>
    <p:sldLayoutId id="2147483707" r:id="rId14"/>
    <p:sldLayoutId id="2147483708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21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9.png"/><Relationship Id="rId5" Type="http://schemas.microsoft.com/office/2007/relationships/media" Target="../media/media3.mp4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77FA03-3BD6-2136-6F6E-15D5C056C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BCE9C-7681-B2D1-12A3-F0F6CCE39309}"/>
              </a:ext>
            </a:extLst>
          </p:cNvPr>
          <p:cNvSpPr txBox="1"/>
          <p:nvPr/>
        </p:nvSpPr>
        <p:spPr>
          <a:xfrm>
            <a:off x="309781" y="5294265"/>
            <a:ext cx="5186074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경북대학교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IT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대학 컴퓨터학부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신찬규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,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 김세연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,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 </a:t>
            </a:r>
            <a:r>
              <a:rPr lang="en-US" altLang="ko-KR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Barathi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 Subramanian, </a:t>
            </a:r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김정홍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  <a:p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 </a:t>
            </a:r>
          </a:p>
          <a:p>
            <a:r>
              <a:rPr lang="ko-KR" altLang="en-US" sz="25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발표자 </a:t>
            </a:r>
            <a:r>
              <a:rPr lang="ko-KR" altLang="en-US" sz="2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신찬규</a:t>
            </a:r>
            <a:endParaRPr lang="en-US" altLang="ko-KR" sz="2500" spc="-30" dirty="0">
              <a:ln>
                <a:solidFill>
                  <a:schemeClr val="tx1">
                    <a:alpha val="0"/>
                  </a:schemeClr>
                </a:solidFill>
              </a:ln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FEECC-A5F0-536A-B597-CDBDAFE086DE}"/>
              </a:ext>
            </a:extLst>
          </p:cNvPr>
          <p:cNvSpPr txBox="1"/>
          <p:nvPr/>
        </p:nvSpPr>
        <p:spPr>
          <a:xfrm>
            <a:off x="2902818" y="2383675"/>
            <a:ext cx="6386364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5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한글 </a:t>
            </a:r>
            <a:r>
              <a:rPr lang="ko-KR" altLang="en-US" sz="4500" b="1" spc="-3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손글씨</a:t>
            </a:r>
            <a:r>
              <a:rPr lang="ko-KR" altLang="en-US" sz="45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 문장 인식에 대한</a:t>
            </a:r>
            <a:endParaRPr lang="en-US" altLang="ko-KR" sz="45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  <a:p>
            <a:pPr algn="ctr"/>
            <a:r>
              <a:rPr lang="en-US" altLang="ko-KR" sz="45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OCR </a:t>
            </a:r>
            <a:r>
              <a:rPr lang="ko-KR" altLang="en-US" sz="45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오픈 소스 성능 비교 분석</a:t>
            </a:r>
            <a:endParaRPr lang="en-US" altLang="ko-KR" sz="4500" b="1" spc="-300" dirty="0">
              <a:ln>
                <a:solidFill>
                  <a:schemeClr val="tx1">
                    <a:alpha val="0"/>
                  </a:schemeClr>
                </a:solidFill>
              </a:ln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64F87-F895-04A9-F8CD-563CED65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2FAF0A8-6561-FC47-FE22-06250D421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6" y="223080"/>
            <a:ext cx="2073672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90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OCR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오픈 소스 모델 구조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95697-6504-74B9-FFBD-2A33CD134631}"/>
              </a:ext>
            </a:extLst>
          </p:cNvPr>
          <p:cNvSpPr txBox="1"/>
          <p:nvPr/>
        </p:nvSpPr>
        <p:spPr>
          <a:xfrm>
            <a:off x="8116043" y="4204222"/>
            <a:ext cx="15655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PP-OCRv3</a:t>
            </a:r>
            <a:endParaRPr kumimoji="1" lang="ko-KR" altLang="en-US" sz="2200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1A4CD-DCD1-F031-C059-EBA9B904E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81"/>
          <a:stretch/>
        </p:blipFill>
        <p:spPr>
          <a:xfrm>
            <a:off x="1845918" y="1878293"/>
            <a:ext cx="2334198" cy="2091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E755E1-F189-2249-9F6B-6938E7835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23" y="2156661"/>
            <a:ext cx="4873084" cy="1425669"/>
          </a:xfrm>
          <a:prstGeom prst="rect">
            <a:avLst/>
          </a:prstGeom>
        </p:spPr>
      </p:pic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E8ED87F4-0200-245A-0C90-F1B8B1EC4FA0}"/>
              </a:ext>
            </a:extLst>
          </p:cNvPr>
          <p:cNvCxnSpPr>
            <a:cxnSpLocks/>
          </p:cNvCxnSpPr>
          <p:nvPr/>
        </p:nvCxnSpPr>
        <p:spPr>
          <a:xfrm>
            <a:off x="2556167" y="4722900"/>
            <a:ext cx="922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6">
            <a:extLst>
              <a:ext uri="{FF2B5EF4-FFF2-40B4-BE49-F238E27FC236}">
                <a16:creationId xmlns:a16="http://schemas.microsoft.com/office/drawing/2014/main" id="{FA0CDD41-199C-08D9-A07B-34649C61FC21}"/>
              </a:ext>
            </a:extLst>
          </p:cNvPr>
          <p:cNvCxnSpPr>
            <a:cxnSpLocks/>
          </p:cNvCxnSpPr>
          <p:nvPr/>
        </p:nvCxnSpPr>
        <p:spPr>
          <a:xfrm>
            <a:off x="8368348" y="4722900"/>
            <a:ext cx="10578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AC701F-2D89-1D98-073C-2A830B47E63D}"/>
              </a:ext>
            </a:extLst>
          </p:cNvPr>
          <p:cNvSpPr txBox="1"/>
          <p:nvPr/>
        </p:nvSpPr>
        <p:spPr>
          <a:xfrm>
            <a:off x="2351932" y="4204222"/>
            <a:ext cx="1565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 err="1">
                <a:latin typeface="KoPubDotum Medium" pitchFamily="2" charset="-127"/>
                <a:ea typeface="KoPubDotum Medium" pitchFamily="2" charset="-127"/>
              </a:rPr>
              <a:t>EasyOCR</a:t>
            </a:r>
            <a:endParaRPr kumimoji="1" lang="ko-KR" altLang="en-US" sz="2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B006-5A84-7675-1D6D-F793CAFCDEC1}"/>
              </a:ext>
            </a:extLst>
          </p:cNvPr>
          <p:cNvSpPr txBox="1"/>
          <p:nvPr/>
        </p:nvSpPr>
        <p:spPr>
          <a:xfrm>
            <a:off x="6338617" y="4961431"/>
            <a:ext cx="5117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Baidu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에서 개발한 초경량 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OCR 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시스템으로 </a:t>
            </a:r>
            <a:endParaRPr kumimoji="1" lang="en-US" altLang="ko-KR" sz="20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다국어 지원 및 데이터 </a:t>
            </a:r>
            <a:r>
              <a:rPr kumimoji="1" lang="ko-KR" altLang="en-US" sz="2000" dirty="0" err="1">
                <a:latin typeface="KoPubDotum Medium" pitchFamily="2" charset="-127"/>
                <a:ea typeface="KoPubDotum Medium" pitchFamily="2" charset="-127"/>
              </a:rPr>
              <a:t>라벨링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 및 </a:t>
            </a:r>
            <a:endParaRPr kumimoji="1" lang="en-US" altLang="ko-KR" sz="20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배포에 관한 도구 지원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566695-8A19-4901-A813-44A0FB46E2AE}"/>
              </a:ext>
            </a:extLst>
          </p:cNvPr>
          <p:cNvSpPr txBox="1"/>
          <p:nvPr/>
        </p:nvSpPr>
        <p:spPr>
          <a:xfrm>
            <a:off x="587306" y="5008656"/>
            <a:ext cx="5117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KoPubDotum Medium" pitchFamily="2" charset="-127"/>
                <a:ea typeface="KoPubDotum Medium" pitchFamily="2" charset="-127"/>
              </a:rPr>
              <a:t>JaidedAI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에서 개발한 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OCR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 라이브러리로 </a:t>
            </a:r>
            <a:endParaRPr kumimoji="1" lang="en-US" altLang="ko-KR" sz="20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80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개 이상의 언어 지원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 </a:t>
            </a:r>
            <a:endParaRPr kumimoji="1" lang="ko-KR" altLang="en-US" sz="2000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69DD11-DD4C-74D1-C79F-F3BE76E03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2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58471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OCR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오픈 소스 모델 구조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PP-OCRv3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FA9B14-FA3B-69E2-5B61-ECC5FC8CD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07"/>
          <a:stretch/>
        </p:blipFill>
        <p:spPr>
          <a:xfrm>
            <a:off x="1730793" y="1365875"/>
            <a:ext cx="8730413" cy="37734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48A2A-0FC9-C7BB-6D2B-CF3C9DFDC7BA}"/>
              </a:ext>
            </a:extLst>
          </p:cNvPr>
          <p:cNvSpPr txBox="1"/>
          <p:nvPr/>
        </p:nvSpPr>
        <p:spPr>
          <a:xfrm>
            <a:off x="1813031" y="5767925"/>
            <a:ext cx="85659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PP-OCRv3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은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DB(Differentiable Binarization)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기반의 문자 검출 모델과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단일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Visual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모델로 구성된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SVTR 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기반의 문자 인식 모델로 구성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B82F3-EA81-236C-EDF7-5B59910F3885}"/>
              </a:ext>
            </a:extLst>
          </p:cNvPr>
          <p:cNvSpPr txBox="1"/>
          <p:nvPr/>
        </p:nvSpPr>
        <p:spPr>
          <a:xfrm>
            <a:off x="4420831" y="5250594"/>
            <a:ext cx="27045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6.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PP-OCRv3 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모델 흐름도</a:t>
            </a:r>
            <a:endParaRPr kumimoji="1" lang="en-US" altLang="ko-KR" sz="1500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30E5B7-7159-1B11-F87C-690549161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1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58471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OCR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오픈 소스 모델 구조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</a:t>
            </a:r>
            <a:r>
              <a:rPr lang="en-US" altLang="ko-KR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EasyOCR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9C68D-C535-C6BC-A482-BB320CFDE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03"/>
          <a:stretch/>
        </p:blipFill>
        <p:spPr>
          <a:xfrm>
            <a:off x="1477618" y="1363109"/>
            <a:ext cx="3799306" cy="38472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7636A5-2905-8BFE-8B8A-83084AD4B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813"/>
          <a:stretch/>
        </p:blipFill>
        <p:spPr>
          <a:xfrm>
            <a:off x="6604527" y="1363108"/>
            <a:ext cx="3557389" cy="3841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565CDB-8CA0-BC87-9BCC-EB519908F663}"/>
              </a:ext>
            </a:extLst>
          </p:cNvPr>
          <p:cNvSpPr txBox="1"/>
          <p:nvPr/>
        </p:nvSpPr>
        <p:spPr>
          <a:xfrm>
            <a:off x="1174749" y="5804961"/>
            <a:ext cx="963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dirty="0" err="1">
                <a:latin typeface="KoPubDotum Medium" pitchFamily="2" charset="-127"/>
                <a:ea typeface="KoPubDotum Medium" pitchFamily="2" charset="-127"/>
              </a:rPr>
              <a:t>EasyOCR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은 문자 검출 모델로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Region Score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와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 Affinity Score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</a:rPr>
              <a:t>를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이용한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CRAFT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와 문자 인식 모델로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CNN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와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RNN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을 합친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CRNN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을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45E73-0438-2378-60BC-1B356534B391}"/>
              </a:ext>
            </a:extLst>
          </p:cNvPr>
          <p:cNvSpPr txBox="1"/>
          <p:nvPr/>
        </p:nvSpPr>
        <p:spPr>
          <a:xfrm>
            <a:off x="2456215" y="5253692"/>
            <a:ext cx="21855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7. CRAFT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모델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39A76-0554-F379-E333-AE49EB9D69B8}"/>
              </a:ext>
            </a:extLst>
          </p:cNvPr>
          <p:cNvSpPr txBox="1"/>
          <p:nvPr/>
        </p:nvSpPr>
        <p:spPr>
          <a:xfrm>
            <a:off x="7324279" y="5253691"/>
            <a:ext cx="2117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8. CRNN 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모델 구조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E85A0-C31D-7994-A77E-2D27CAD44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9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113E9-F158-9276-F437-276C580D5D7B}"/>
              </a:ext>
            </a:extLst>
          </p:cNvPr>
          <p:cNvSpPr txBox="1"/>
          <p:nvPr/>
        </p:nvSpPr>
        <p:spPr>
          <a:xfrm>
            <a:off x="330213" y="1094279"/>
            <a:ext cx="4250844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한글 </a:t>
            </a:r>
            <a:r>
              <a:rPr lang="ko-KR" altLang="en-US" sz="35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손글씨</a:t>
            </a:r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문장에 대한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성능 비교 분석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D762D-6F4F-11BD-9F85-5B36791E3DEC}"/>
              </a:ext>
            </a:extLst>
          </p:cNvPr>
          <p:cNvSpPr txBox="1"/>
          <p:nvPr/>
        </p:nvSpPr>
        <p:spPr>
          <a:xfrm>
            <a:off x="330213" y="366431"/>
            <a:ext cx="2996333" cy="6155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</a:t>
            </a:r>
          </a:p>
          <a:p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 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 소스 성능 비교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41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문장에 대한 성능 비교 분석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데이터셋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BF2881-E8BD-24F1-036A-20A52B63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922269"/>
            <a:ext cx="27305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BC52ED-032B-6EBE-2EEA-4BDD6EBEA197}"/>
              </a:ext>
            </a:extLst>
          </p:cNvPr>
          <p:cNvSpPr txBox="1"/>
          <p:nvPr/>
        </p:nvSpPr>
        <p:spPr>
          <a:xfrm>
            <a:off x="1174749" y="3023661"/>
            <a:ext cx="963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학습 데이터로 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</a:rPr>
              <a:t>한국지능정보사회진흥원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 </a:t>
            </a:r>
          </a:p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AI Hub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의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“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한국어 글자체 이미지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”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데이터셋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A91E93-0FCC-B91D-0445-46D361F610C8}"/>
              </a:ext>
            </a:extLst>
          </p:cNvPr>
          <p:cNvSpPr txBox="1"/>
          <p:nvPr/>
        </p:nvSpPr>
        <p:spPr>
          <a:xfrm>
            <a:off x="4219296" y="6043377"/>
            <a:ext cx="35493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7.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한국어 글자체 이미지 데이터셋 샘플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D6DD5B4-60E1-2A55-C476-FCF1463CD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295" y="4159562"/>
            <a:ext cx="1287130" cy="8292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79D2B25-4314-FA15-F416-0154DEDFB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17" y="4159562"/>
            <a:ext cx="1287130" cy="8435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DA8E55-E470-4467-2D42-FACB89CEA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4" y="5162074"/>
            <a:ext cx="10675080" cy="5522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13E515-5E17-F301-2F3F-89E76CD8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1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문장에 대한 성능 비교 분석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모델 학습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BC2226-C885-C8B6-E1EE-8E9FA780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53" y="1820074"/>
            <a:ext cx="4380711" cy="1930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E993D5-D862-BCC6-9EBF-2F1108ADB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122" y="2064080"/>
            <a:ext cx="1447798" cy="1447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8B7190-0122-B272-9837-2650A39C6D77}"/>
              </a:ext>
            </a:extLst>
          </p:cNvPr>
          <p:cNvSpPr txBox="1"/>
          <p:nvPr/>
        </p:nvSpPr>
        <p:spPr>
          <a:xfrm>
            <a:off x="1718087" y="3603163"/>
            <a:ext cx="4279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Google </a:t>
            </a:r>
            <a:r>
              <a:rPr kumimoji="1" lang="en-US" altLang="ko-KR" sz="2200" dirty="0" err="1">
                <a:latin typeface="KoPubDotum Medium" pitchFamily="2" charset="-127"/>
                <a:ea typeface="KoPubDotum Medium" pitchFamily="2" charset="-127"/>
              </a:rPr>
              <a:t>Colab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 Pro+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에서 학습 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0D904-CD4E-BBF3-7A0E-8A6363CC1740}"/>
              </a:ext>
            </a:extLst>
          </p:cNvPr>
          <p:cNvSpPr txBox="1"/>
          <p:nvPr/>
        </p:nvSpPr>
        <p:spPr>
          <a:xfrm>
            <a:off x="6494173" y="3603163"/>
            <a:ext cx="4279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Ubuntu 18.04.6 LTS</a:t>
            </a:r>
            <a:endParaRPr kumimoji="1" lang="ko-KR" altLang="en-US" sz="2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06ABA-54A0-26B2-6CC8-7E14CB315493}"/>
              </a:ext>
            </a:extLst>
          </p:cNvPr>
          <p:cNvSpPr txBox="1"/>
          <p:nvPr/>
        </p:nvSpPr>
        <p:spPr>
          <a:xfrm>
            <a:off x="3159556" y="5329849"/>
            <a:ext cx="5872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한국어 글자체 이미지의 일부인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359,997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장에 대해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Batch 256, Iteration 300,000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진행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850A6B-F513-5E92-C726-5DC36C86D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35E2C9-7503-F4A4-EF30-373ADF469039}"/>
              </a:ext>
            </a:extLst>
          </p:cNvPr>
          <p:cNvSpPr txBox="1"/>
          <p:nvPr/>
        </p:nvSpPr>
        <p:spPr>
          <a:xfrm>
            <a:off x="3659773" y="4506206"/>
            <a:ext cx="4872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effectLst/>
                <a:latin typeface="KoPubDotum Medium" pitchFamily="2" charset="-127"/>
                <a:ea typeface="KoPubDotum Medium" pitchFamily="2" charset="-127"/>
              </a:rPr>
              <a:t>NVIDIA A100-SXM4-40GB</a:t>
            </a:r>
            <a:r>
              <a:rPr lang="ko-KR" altLang="en-US" sz="2200" dirty="0">
                <a:effectLst/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2200" dirty="0">
                <a:effectLst/>
                <a:latin typeface="KoPubDotum Medium" pitchFamily="2" charset="-127"/>
                <a:ea typeface="KoPubDotum Medium" pitchFamily="2" charset="-127"/>
              </a:rPr>
              <a:t>GPU </a:t>
            </a:r>
            <a:r>
              <a:rPr lang="ko-KR" altLang="en-US" sz="2200" dirty="0">
                <a:effectLst/>
                <a:latin typeface="KoPubDotum Medium" pitchFamily="2" charset="-127"/>
                <a:ea typeface="KoPubDotum Medium" pitchFamily="2" charset="-127"/>
              </a:rPr>
              <a:t>사용</a:t>
            </a:r>
            <a:r>
              <a:rPr lang="en-US" altLang="ko-KR" sz="2200" dirty="0">
                <a:effectLst/>
                <a:latin typeface="KoPubDotum Medium" pitchFamily="2" charset="-127"/>
                <a:ea typeface="KoPubDotum Medium" pitchFamily="2" charset="-127"/>
              </a:rPr>
              <a:t> </a:t>
            </a:r>
            <a:endParaRPr lang="en-US" altLang="ko-KR" sz="2200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2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문장에 대한 성능 비교 분석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성능 평가 기준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C52ED-032B-6EBE-2EEA-4BDD6EBEA197}"/>
              </a:ext>
            </a:extLst>
          </p:cNvPr>
          <p:cNvSpPr txBox="1"/>
          <p:nvPr/>
        </p:nvSpPr>
        <p:spPr>
          <a:xfrm>
            <a:off x="1276767" y="2060058"/>
            <a:ext cx="963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성능 평가 기준으로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1-NE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D(Normal Edit Distance)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를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 사용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  <a:sym typeface="Wingdings" pitchFamily="2" charset="2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두 단어 간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Edit Distance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를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 측정한 뒤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,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 긴 단어의 길이로 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정규화한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 값을 평가</a:t>
            </a:r>
            <a:endParaRPr kumimoji="1" lang="ko-KR" altLang="en-US" sz="22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2" name="직선 연결선 6">
            <a:extLst>
              <a:ext uri="{FF2B5EF4-FFF2-40B4-BE49-F238E27FC236}">
                <a16:creationId xmlns:a16="http://schemas.microsoft.com/office/drawing/2014/main" id="{0CBAE436-D54B-A066-B2B0-671C7FA9B295}"/>
              </a:ext>
            </a:extLst>
          </p:cNvPr>
          <p:cNvCxnSpPr>
            <a:cxnSpLocks/>
          </p:cNvCxnSpPr>
          <p:nvPr/>
        </p:nvCxnSpPr>
        <p:spPr>
          <a:xfrm>
            <a:off x="5410200" y="294754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E9F86D-E36F-2BC1-00E3-91D4627FAB21}"/>
                  </a:ext>
                </a:extLst>
              </p:cNvPr>
              <p:cNvSpPr txBox="1"/>
              <p:nvPr/>
            </p:nvSpPr>
            <p:spPr>
              <a:xfrm>
                <a:off x="3617564" y="3158686"/>
                <a:ext cx="5486758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𝑁𝐸𝐷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len</m:t>
                          </m:r>
                          <m:d>
                            <m:dPr>
                              <m:ctrl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E9F86D-E36F-2BC1-00E3-91D4627FA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564" y="3158686"/>
                <a:ext cx="5486758" cy="1025345"/>
              </a:xfrm>
              <a:prstGeom prst="rect">
                <a:avLst/>
              </a:prstGeom>
              <a:blipFill>
                <a:blip r:embed="rId3"/>
                <a:stretch>
                  <a:fillRect l="-1155" t="-2439" r="-2309" b="-170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6DCC379-CA9E-E4CE-C514-6CB49DC65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49" y="4698722"/>
            <a:ext cx="4682678" cy="1303602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69ED449-08B4-A6BB-8B0E-4831E52DDC2A}"/>
              </a:ext>
            </a:extLst>
          </p:cNvPr>
          <p:cNvSpPr/>
          <p:nvPr/>
        </p:nvSpPr>
        <p:spPr>
          <a:xfrm>
            <a:off x="6283258" y="49861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F537A-85AC-BEAD-71EF-D308C17E33EE}"/>
                  </a:ext>
                </a:extLst>
              </p:cNvPr>
              <p:cNvSpPr txBox="1"/>
              <p:nvPr/>
            </p:nvSpPr>
            <p:spPr>
              <a:xfrm>
                <a:off x="7800765" y="4729611"/>
                <a:ext cx="2629694" cy="959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0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kumimoji="1" lang="en-US" altLang="ko-KR" sz="30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kumimoji="1"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3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kumimoji="1" lang="ko-KR" altLang="en-US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F537A-85AC-BEAD-71EF-D308C17E3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765" y="4729611"/>
                <a:ext cx="2629694" cy="959686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B040FDD1-A5ED-0414-5F64-A87756C8C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CEE8BD-26D0-F321-D15F-EF431E2F9F96}"/>
              </a:ext>
            </a:extLst>
          </p:cNvPr>
          <p:cNvSpPr txBox="1"/>
          <p:nvPr/>
        </p:nvSpPr>
        <p:spPr>
          <a:xfrm>
            <a:off x="5194149" y="6068477"/>
            <a:ext cx="18037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9.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1-NED 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62215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문장에 대한 성능 비교 분석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성능 평가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C52ED-032B-6EBE-2EEA-4BDD6EBEA197}"/>
              </a:ext>
            </a:extLst>
          </p:cNvPr>
          <p:cNvSpPr txBox="1"/>
          <p:nvPr/>
        </p:nvSpPr>
        <p:spPr>
          <a:xfrm>
            <a:off x="1276767" y="1510291"/>
            <a:ext cx="963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성능 평가 결과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PP-OCRv3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가 </a:t>
            </a:r>
            <a:r>
              <a:rPr kumimoji="1" lang="en-US" altLang="ko-KR" sz="2200" dirty="0" err="1">
                <a:latin typeface="KoPubDotum Medium" pitchFamily="2" charset="-127"/>
                <a:ea typeface="KoPubDotum Medium" pitchFamily="2" charset="-127"/>
              </a:rPr>
              <a:t>EasyOCR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에 비해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1.45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배 빠른 속도와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모델 크기가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1.59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배 더 작음에도 불구하고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1.07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배 더 좋은 성능과 보여줌</a:t>
            </a:r>
          </a:p>
        </p:txBody>
      </p:sp>
      <p:cxnSp>
        <p:nvCxnSpPr>
          <p:cNvPr id="2" name="직선 연결선 6">
            <a:extLst>
              <a:ext uri="{FF2B5EF4-FFF2-40B4-BE49-F238E27FC236}">
                <a16:creationId xmlns:a16="http://schemas.microsoft.com/office/drawing/2014/main" id="{0CBAE436-D54B-A066-B2B0-671C7FA9B295}"/>
              </a:ext>
            </a:extLst>
          </p:cNvPr>
          <p:cNvCxnSpPr>
            <a:cxnSpLocks/>
          </p:cNvCxnSpPr>
          <p:nvPr/>
        </p:nvCxnSpPr>
        <p:spPr>
          <a:xfrm>
            <a:off x="5410200" y="241414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86C0A9B-F923-A521-DCAA-75CACD0F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37" y="2547665"/>
            <a:ext cx="5523861" cy="3747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D19802-AE84-6A74-ADCC-57D317D3328E}"/>
              </a:ext>
            </a:extLst>
          </p:cNvPr>
          <p:cNvSpPr/>
          <p:nvPr/>
        </p:nvSpPr>
        <p:spPr>
          <a:xfrm>
            <a:off x="3411166" y="5252308"/>
            <a:ext cx="5523861" cy="114079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5DF55-1314-B547-C315-FC0E868E659D}"/>
              </a:ext>
            </a:extLst>
          </p:cNvPr>
          <p:cNvSpPr txBox="1"/>
          <p:nvPr/>
        </p:nvSpPr>
        <p:spPr>
          <a:xfrm>
            <a:off x="4227554" y="6458863"/>
            <a:ext cx="3855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표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1.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500" dirty="0" err="1">
                <a:latin typeface="KoPubDotum Medium" pitchFamily="2" charset="-127"/>
                <a:ea typeface="KoPubDotum Medium" pitchFamily="2" charset="-127"/>
              </a:rPr>
              <a:t>EasyOCR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PP-OCRv3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의 성능 비교표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AEDB5-D8AC-C82A-7A59-4448185D4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134347" y="3196216"/>
            <a:ext cx="3894016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113E9-F158-9276-F437-276C580D5D7B}"/>
              </a:ext>
            </a:extLst>
          </p:cNvPr>
          <p:cNvSpPr txBox="1"/>
          <p:nvPr/>
        </p:nvSpPr>
        <p:spPr>
          <a:xfrm>
            <a:off x="330213" y="1094279"/>
            <a:ext cx="774571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논의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D762D-6F4F-11BD-9F85-5B36791E3DEC}"/>
              </a:ext>
            </a:extLst>
          </p:cNvPr>
          <p:cNvSpPr txBox="1"/>
          <p:nvPr/>
        </p:nvSpPr>
        <p:spPr>
          <a:xfrm>
            <a:off x="330213" y="366431"/>
            <a:ext cx="2996333" cy="6155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</a:t>
            </a:r>
          </a:p>
          <a:p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 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 소스 성능 비교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104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논의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평가 기준의 한계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C52ED-032B-6EBE-2EEA-4BDD6EBEA197}"/>
              </a:ext>
            </a:extLst>
          </p:cNvPr>
          <p:cNvSpPr txBox="1"/>
          <p:nvPr/>
        </p:nvSpPr>
        <p:spPr>
          <a:xfrm>
            <a:off x="1276766" y="1644727"/>
            <a:ext cx="963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1-NED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는 띄어쓰기까지 평가 대상에 포함되기 때문에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띄어쓰기를 잘못 인식하면 모든 글자를 잘 인식해도 낮은 점수를 받게 된다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.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BC064B5E-3FF5-B008-23BA-16286B1D59BD}"/>
              </a:ext>
            </a:extLst>
          </p:cNvPr>
          <p:cNvCxnSpPr>
            <a:cxnSpLocks/>
          </p:cNvCxnSpPr>
          <p:nvPr/>
        </p:nvCxnSpPr>
        <p:spPr>
          <a:xfrm>
            <a:off x="4682678" y="2583661"/>
            <a:ext cx="27106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DB259C6-B1FB-4984-4B49-3FF885765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42" y="2875555"/>
            <a:ext cx="9574911" cy="34463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C4E046F-4721-5980-D653-3B3AAF858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6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B814CB-C85E-85F6-32A5-833D88E78414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BFF96-D3E1-D901-98D4-4BFB563B45E4}"/>
              </a:ext>
            </a:extLst>
          </p:cNvPr>
          <p:cNvSpPr txBox="1"/>
          <p:nvPr/>
        </p:nvSpPr>
        <p:spPr>
          <a:xfrm>
            <a:off x="6592074" y="2184428"/>
            <a:ext cx="5185715" cy="29969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263525" indent="-2635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서론</a:t>
            </a:r>
            <a:endParaRPr lang="en-US" altLang="ko-KR" sz="22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  <a:p>
            <a:pPr marL="263525" indent="-263525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OCR</a:t>
            </a:r>
            <a:r>
              <a:rPr lang="ko-KR" altLang="en-US" sz="2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 오픈 소스 모델 구조</a:t>
            </a:r>
            <a:endParaRPr lang="en-US" altLang="ko-KR" sz="22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  <a:p>
            <a:pPr marL="263525" indent="-2635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한글 </a:t>
            </a:r>
            <a:r>
              <a:rPr lang="ko-KR" altLang="en-US" sz="22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손글씨</a:t>
            </a:r>
            <a:r>
              <a:rPr lang="ko-KR" altLang="en-US" sz="2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 문장 인식에 대한 성능 비교 분석</a:t>
            </a:r>
            <a:endParaRPr lang="en-US" altLang="ko-KR" sz="22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  <a:p>
            <a:pPr marL="263525" indent="-2635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논의</a:t>
            </a:r>
            <a:endParaRPr lang="en-US" altLang="ko-KR" sz="22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  <a:p>
            <a:pPr marL="263525" indent="-2635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결과</a:t>
            </a:r>
            <a:endParaRPr lang="en-US" altLang="ko-KR" sz="22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  <a:p>
            <a:pPr marL="263525" indent="-2635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출처</a:t>
            </a:r>
            <a:endParaRPr lang="en-US" altLang="ko-KR" sz="22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DADAC-CEBE-3E66-2176-4966DC9BD97F}"/>
              </a:ext>
            </a:extLst>
          </p:cNvPr>
          <p:cNvSpPr txBox="1"/>
          <p:nvPr/>
        </p:nvSpPr>
        <p:spPr>
          <a:xfrm>
            <a:off x="330213" y="366431"/>
            <a:ext cx="2996333" cy="6155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</a:t>
            </a:r>
          </a:p>
          <a:p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 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 소스 성능 비교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5B0AC-E877-5055-D95B-CCD32710D620}"/>
              </a:ext>
            </a:extLst>
          </p:cNvPr>
          <p:cNvSpPr txBox="1"/>
          <p:nvPr/>
        </p:nvSpPr>
        <p:spPr>
          <a:xfrm>
            <a:off x="330213" y="1094279"/>
            <a:ext cx="774571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목차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07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논의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평가 기준의 한계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D3075-C668-AFE2-5E95-28B2E6A709CB}"/>
              </a:ext>
            </a:extLst>
          </p:cNvPr>
          <p:cNvSpPr txBox="1"/>
          <p:nvPr/>
        </p:nvSpPr>
        <p:spPr>
          <a:xfrm>
            <a:off x="1174749" y="1581070"/>
            <a:ext cx="10295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손글씨의 경우 띄어쓰기 간격이 일정하지 않기 때문에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인식이 잘 되지 않은 경우도 발생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E79CF-9671-3C16-C213-451AC62A548A}"/>
              </a:ext>
            </a:extLst>
          </p:cNvPr>
          <p:cNvSpPr txBox="1"/>
          <p:nvPr/>
        </p:nvSpPr>
        <p:spPr>
          <a:xfrm>
            <a:off x="1492134" y="5922069"/>
            <a:ext cx="92077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이러한 경우 모든 문자를 잘 인식했음에도 불구하고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충분한 점수를 받지 못하기 때문에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성능 평가 개선에 대한 논의가 필요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7" name="직선 연결선 6">
            <a:extLst>
              <a:ext uri="{FF2B5EF4-FFF2-40B4-BE49-F238E27FC236}">
                <a16:creationId xmlns:a16="http://schemas.microsoft.com/office/drawing/2014/main" id="{87DAB668-DF69-0D69-102B-7418F4F3B93D}"/>
              </a:ext>
            </a:extLst>
          </p:cNvPr>
          <p:cNvCxnSpPr>
            <a:cxnSpLocks/>
          </p:cNvCxnSpPr>
          <p:nvPr/>
        </p:nvCxnSpPr>
        <p:spPr>
          <a:xfrm>
            <a:off x="4682678" y="2139908"/>
            <a:ext cx="27106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AF5FC3-037B-0589-A1F1-22B574C37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0" t="-11393" r="62457" b="1"/>
          <a:stretch/>
        </p:blipFill>
        <p:spPr>
          <a:xfrm>
            <a:off x="3669510" y="2214248"/>
            <a:ext cx="4852980" cy="907764"/>
          </a:xfrm>
          <a:prstGeom prst="rect">
            <a:avLst/>
          </a:prstGeom>
        </p:spPr>
      </p:pic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1BCE4C61-DA12-CF90-28BD-DD31AA04F29D}"/>
              </a:ext>
            </a:extLst>
          </p:cNvPr>
          <p:cNvSpPr/>
          <p:nvPr/>
        </p:nvSpPr>
        <p:spPr>
          <a:xfrm rot="5400000">
            <a:off x="5861720" y="3261893"/>
            <a:ext cx="46856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B8F1F676-C86A-4623-4035-4AE779F53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11" y="4015587"/>
            <a:ext cx="7948663" cy="16609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E953E5E-4B65-A31E-74DB-4999C956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64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113E9-F158-9276-F437-276C580D5D7B}"/>
              </a:ext>
            </a:extLst>
          </p:cNvPr>
          <p:cNvSpPr txBox="1"/>
          <p:nvPr/>
        </p:nvSpPr>
        <p:spPr>
          <a:xfrm>
            <a:off x="330213" y="1094279"/>
            <a:ext cx="774571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결론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D762D-6F4F-11BD-9F85-5B36791E3DEC}"/>
              </a:ext>
            </a:extLst>
          </p:cNvPr>
          <p:cNvSpPr txBox="1"/>
          <p:nvPr/>
        </p:nvSpPr>
        <p:spPr>
          <a:xfrm>
            <a:off x="330213" y="366431"/>
            <a:ext cx="2996333" cy="6155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</a:t>
            </a:r>
          </a:p>
          <a:p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 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 소스 성능 비교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654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결론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537DE-3F38-5424-6E59-5D097533D04E}"/>
              </a:ext>
            </a:extLst>
          </p:cNvPr>
          <p:cNvSpPr txBox="1"/>
          <p:nvPr/>
        </p:nvSpPr>
        <p:spPr>
          <a:xfrm>
            <a:off x="948204" y="2524449"/>
            <a:ext cx="1029559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본 연구는 최근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OCR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분야에서 많이 사용하는 오픈 소스인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en-US" altLang="ko-KR" sz="2200" dirty="0" err="1">
                <a:latin typeface="KoPubDotum Medium" pitchFamily="2" charset="-127"/>
                <a:ea typeface="KoPubDotum Medium" pitchFamily="2" charset="-127"/>
              </a:rPr>
              <a:t>EasyOCR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과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PP-OCRv3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에 한글 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</a:rPr>
              <a:t>손글씨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문장 인식을 접목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이에 대한 성능 비교 분석을 진행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PP-OCRv3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는 모델 구조 상 모바일 환경에 적합할 뿐만 아니라 </a:t>
            </a:r>
            <a:r>
              <a:rPr kumimoji="1" lang="en-US" altLang="ko-KR" sz="2200" dirty="0" err="1">
                <a:latin typeface="KoPubDotum Medium" pitchFamily="2" charset="-127"/>
                <a:ea typeface="KoPubDotum Medium" pitchFamily="2" charset="-127"/>
              </a:rPr>
              <a:t>EasyOCR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에 비해 더 좋은 성능을 보여주기 때문에 한글 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</a:rPr>
              <a:t>손글씨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문장 인식에 적극적으로 활용될 것으로 예상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0E6E62-5193-ACD6-FE79-3A5F7F0C9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결론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6" name="Screen_Recording_20221201_225744_capstoneAndroid">
            <a:hlinkClick r:id="" action="ppaction://media"/>
            <a:extLst>
              <a:ext uri="{FF2B5EF4-FFF2-40B4-BE49-F238E27FC236}">
                <a16:creationId xmlns:a16="http://schemas.microsoft.com/office/drawing/2014/main" id="{B68AE0D4-4336-251C-6D7B-0582ECE4E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3887" y="1449033"/>
            <a:ext cx="2425093" cy="5120431"/>
          </a:xfrm>
          <a:prstGeom prst="rect">
            <a:avLst/>
          </a:prstGeom>
        </p:spPr>
      </p:pic>
      <p:pic>
        <p:nvPicPr>
          <p:cNvPr id="8" name="Screen_Recording_20221201_225827_capstoneAndroid">
            <a:hlinkClick r:id="" action="ppaction://media"/>
            <a:extLst>
              <a:ext uri="{FF2B5EF4-FFF2-40B4-BE49-F238E27FC236}">
                <a16:creationId xmlns:a16="http://schemas.microsoft.com/office/drawing/2014/main" id="{2CF3D7D9-65A5-DE88-8FD6-762753C4A6B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83453" y="1449034"/>
            <a:ext cx="2425093" cy="5120431"/>
          </a:xfrm>
          <a:prstGeom prst="rect">
            <a:avLst/>
          </a:prstGeom>
        </p:spPr>
      </p:pic>
      <p:pic>
        <p:nvPicPr>
          <p:cNvPr id="9" name="Screen_Recording_20221201_230121_capstoneAndroid">
            <a:hlinkClick r:id="" action="ppaction://media"/>
            <a:extLst>
              <a:ext uri="{FF2B5EF4-FFF2-40B4-BE49-F238E27FC236}">
                <a16:creationId xmlns:a16="http://schemas.microsoft.com/office/drawing/2014/main" id="{5B85AD24-3D46-AEF1-C537-9C08C63A4C9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75299" y="1449046"/>
            <a:ext cx="2425087" cy="512041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432CDFC-49D8-064A-8294-974E8B0952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6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6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7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출처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22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32CDFC-49D8-064A-8294-974E8B095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05E19C-88FF-7C6D-DAA1-0B634784A3DE}"/>
              </a:ext>
            </a:extLst>
          </p:cNvPr>
          <p:cNvSpPr txBox="1"/>
          <p:nvPr/>
        </p:nvSpPr>
        <p:spPr>
          <a:xfrm>
            <a:off x="1160847" y="2440700"/>
            <a:ext cx="102955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1: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AI-Compare (ai-</a:t>
            </a:r>
            <a:r>
              <a:rPr kumimoji="1" lang="en-US" altLang="ko-KR" dirty="0" err="1">
                <a:latin typeface="KoPubDotum Medium" pitchFamily="2" charset="-127"/>
                <a:ea typeface="KoPubDotum Medium" pitchFamily="2" charset="-127"/>
              </a:rPr>
              <a:t>compare.com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)</a:t>
            </a:r>
          </a:p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2: Automating Receipt Digitization with OCR and Deep Learning (</a:t>
            </a:r>
            <a:r>
              <a:rPr kumimoji="1" lang="en-US" altLang="ko-KR" dirty="0" err="1">
                <a:latin typeface="KoPubDotum Medium" pitchFamily="2" charset="-127"/>
                <a:ea typeface="KoPubDotum Medium" pitchFamily="2" charset="-127"/>
              </a:rPr>
              <a:t>nanonets.com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)</a:t>
            </a:r>
          </a:p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3: Business Card and MRZ recognition (</a:t>
            </a:r>
            <a:r>
              <a:rPr kumimoji="1" lang="en-US" altLang="ko-KR" dirty="0" err="1">
                <a:latin typeface="KoPubDotum Medium" pitchFamily="2" charset="-127"/>
                <a:ea typeface="KoPubDotum Medium" pitchFamily="2" charset="-127"/>
              </a:rPr>
              <a:t>abyy.com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)</a:t>
            </a:r>
          </a:p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5: Detect text in images (</a:t>
            </a:r>
            <a:r>
              <a:rPr kumimoji="1" lang="en-US" altLang="ko-KR" dirty="0" err="1">
                <a:latin typeface="KoPubDotum Medium" pitchFamily="2" charset="-127"/>
                <a:ea typeface="KoPubDotum Medium" pitchFamily="2" charset="-127"/>
              </a:rPr>
              <a:t>cloud.google.com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/vision/docs/</a:t>
            </a:r>
            <a:r>
              <a:rPr kumimoji="1" lang="en-US" altLang="ko-KR" dirty="0" err="1">
                <a:latin typeface="KoPubDotum Medium" pitchFamily="2" charset="-127"/>
                <a:ea typeface="KoPubDotum Medium" pitchFamily="2" charset="-127"/>
              </a:rPr>
              <a:t>ocr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)</a:t>
            </a:r>
          </a:p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6: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PP-OCRv3- More Attempts for the Improvement of Ultra Lightweight OCR System</a:t>
            </a:r>
          </a:p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7: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Character Region Awareness for Text Detection</a:t>
            </a:r>
          </a:p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8: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An End-to-End Trainable Neural Network for Image-based Sequence Recognition and Its Application to Scene Text Recognition</a:t>
            </a:r>
          </a:p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9: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문자인식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(OCR), 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얼마나 정확하지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?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문자인식 성능을 정확하게 측정하는 방법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),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2019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DEVIEW</a:t>
            </a:r>
          </a:p>
        </p:txBody>
      </p:sp>
    </p:spTree>
    <p:extLst>
      <p:ext uri="{BB962C8B-B14F-4D97-AF65-F5344CB8AC3E}">
        <p14:creationId xmlns:p14="http://schemas.microsoft.com/office/powerpoint/2010/main" val="246885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4145947" y="2502658"/>
            <a:ext cx="3900106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US" altLang="en-US" sz="7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감사합니다</a:t>
            </a:r>
            <a:endParaRPr lang="en-US" altLang="ko-KR" sz="7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4164334" y="3794402"/>
            <a:ext cx="3881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63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330213" y="1094279"/>
            <a:ext cx="774571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서론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330213" y="366431"/>
            <a:ext cx="2996333" cy="6155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</a:t>
            </a:r>
          </a:p>
          <a:p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 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 소스 성능 비교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796388" y="3196216"/>
            <a:ext cx="323197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7253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서론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5AEF1-08D3-0180-280F-ABDD06DBE0AE}"/>
              </a:ext>
            </a:extLst>
          </p:cNvPr>
          <p:cNvSpPr txBox="1"/>
          <p:nvPr/>
        </p:nvSpPr>
        <p:spPr>
          <a:xfrm>
            <a:off x="1760763" y="5050169"/>
            <a:ext cx="9095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광학 문자 인식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, OCR(Optical Character Recognition)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기술이 등장함에 따라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인간의 수작업 없이 다양한 문서를 인식해 전자적 형태로 변환하는 것이 가능해짐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2631C2-8546-6FB9-86B2-394A6130B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13513" r="5979" b="10135"/>
          <a:stretch/>
        </p:blipFill>
        <p:spPr>
          <a:xfrm>
            <a:off x="3212465" y="1645054"/>
            <a:ext cx="5767070" cy="29223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171980-3417-86B7-2FB3-93515E606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EB06E-F8E9-8832-3F2E-F1015B13B019}"/>
              </a:ext>
            </a:extLst>
          </p:cNvPr>
          <p:cNvSpPr txBox="1"/>
          <p:nvPr/>
        </p:nvSpPr>
        <p:spPr>
          <a:xfrm>
            <a:off x="5298345" y="4485609"/>
            <a:ext cx="1595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1.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OCR 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66874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서론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8535C-209E-6BBE-CC9B-62C7A89014AB}"/>
              </a:ext>
            </a:extLst>
          </p:cNvPr>
          <p:cNvSpPr txBox="1"/>
          <p:nvPr/>
        </p:nvSpPr>
        <p:spPr>
          <a:xfrm>
            <a:off x="1465009" y="5552482"/>
            <a:ext cx="9687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OCR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을 이용해 영수증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명함 등을 인식하거나 문서 및 도서 자료 번역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,</a:t>
            </a: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기록물 데이터베이스화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전문 의료 정보 해석 등 다양한 분야에서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OCR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기술을 활용 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13CF0-9380-F7C0-7EBA-B4E5300A9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" t="1047" r="1656" b="41676"/>
          <a:stretch/>
        </p:blipFill>
        <p:spPr>
          <a:xfrm>
            <a:off x="1666763" y="1683458"/>
            <a:ext cx="3015915" cy="2670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4EDF9E-530C-B4D7-1093-31263E80A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9" t="3078" r="1596" b="2247"/>
          <a:stretch/>
        </p:blipFill>
        <p:spPr>
          <a:xfrm>
            <a:off x="6308642" y="1915274"/>
            <a:ext cx="4071019" cy="2206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E38CAE-0B0C-B8B6-6D2D-491477301E0C}"/>
              </a:ext>
            </a:extLst>
          </p:cNvPr>
          <p:cNvSpPr txBox="1"/>
          <p:nvPr/>
        </p:nvSpPr>
        <p:spPr>
          <a:xfrm>
            <a:off x="1731857" y="4621057"/>
            <a:ext cx="28857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2.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OCR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을 이용한 영수증 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E3D68-D638-C7C0-727F-E76AD668678D}"/>
              </a:ext>
            </a:extLst>
          </p:cNvPr>
          <p:cNvSpPr txBox="1"/>
          <p:nvPr/>
        </p:nvSpPr>
        <p:spPr>
          <a:xfrm>
            <a:off x="6985446" y="4621056"/>
            <a:ext cx="27174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3.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OCR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을 이용한 명함 인식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6D2CF9-0AE8-E83B-A33D-AFF720EC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060" y="236332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8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서론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id="{10D63F87-C216-2DC1-DC8A-B6BC2B7B6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42" y="2532025"/>
            <a:ext cx="9835116" cy="17087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49B69-B16C-B021-08F8-75992A091563}"/>
              </a:ext>
            </a:extLst>
          </p:cNvPr>
          <p:cNvSpPr txBox="1"/>
          <p:nvPr/>
        </p:nvSpPr>
        <p:spPr>
          <a:xfrm>
            <a:off x="772368" y="5024443"/>
            <a:ext cx="10664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OCR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의 동작 과정은 크게 문자 검출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(Text Detection)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과 문자 인식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(Text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Recognition)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로 구성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F1420-0BA1-528B-E8E9-F53930CF0BAB}"/>
              </a:ext>
            </a:extLst>
          </p:cNvPr>
          <p:cNvSpPr txBox="1"/>
          <p:nvPr/>
        </p:nvSpPr>
        <p:spPr>
          <a:xfrm>
            <a:off x="5101977" y="4419254"/>
            <a:ext cx="19880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4.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OCR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동작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6E4B0A-017F-7A52-2285-F298BD4DF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30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서론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623BF-FB53-AA7A-A157-1D167E028BAF}"/>
              </a:ext>
            </a:extLst>
          </p:cNvPr>
          <p:cNvSpPr txBox="1"/>
          <p:nvPr/>
        </p:nvSpPr>
        <p:spPr>
          <a:xfrm>
            <a:off x="877531" y="5916889"/>
            <a:ext cx="4296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이미지에서 문자가 속한 영역을 검출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8B50AE-920B-7A9F-A8F1-9F445FF01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4" y="2343629"/>
            <a:ext cx="4135244" cy="3074464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AC5D9F2-381F-836E-346C-1A93BBEEEC42}"/>
              </a:ext>
            </a:extLst>
          </p:cNvPr>
          <p:cNvSpPr/>
          <p:nvPr/>
        </p:nvSpPr>
        <p:spPr>
          <a:xfrm>
            <a:off x="5819439" y="36285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155A5-D658-762A-5122-AAF619971A1B}"/>
              </a:ext>
            </a:extLst>
          </p:cNvPr>
          <p:cNvSpPr txBox="1"/>
          <p:nvPr/>
        </p:nvSpPr>
        <p:spPr>
          <a:xfrm>
            <a:off x="8068919" y="2875661"/>
            <a:ext cx="24866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2500" dirty="0">
                <a:latin typeface="KoPubDotum Medium" pitchFamily="2" charset="-127"/>
                <a:ea typeface="KoPubDotum Medium" pitchFamily="2" charset="-127"/>
              </a:rPr>
              <a:t>WAITING?</a:t>
            </a:r>
          </a:p>
          <a:p>
            <a:pPr marL="342900" indent="-342900">
              <a:buAutoNum type="arabicPeriod"/>
            </a:pPr>
            <a:r>
              <a:rPr kumimoji="1" lang="en-US" altLang="ko-KR" sz="2500" dirty="0">
                <a:latin typeface="KoPubDotum Medium" pitchFamily="2" charset="-127"/>
                <a:ea typeface="KoPubDotum Medium" pitchFamily="2" charset="-127"/>
              </a:rPr>
              <a:t>PLEASE</a:t>
            </a:r>
          </a:p>
          <a:p>
            <a:r>
              <a:rPr kumimoji="1" lang="en-US" altLang="ko-KR" sz="2500" dirty="0">
                <a:latin typeface="KoPubDotum Medium" pitchFamily="2" charset="-127"/>
                <a:ea typeface="KoPubDotum Medium" pitchFamily="2" charset="-127"/>
              </a:rPr>
              <a:t>    TURN OFF</a:t>
            </a:r>
          </a:p>
          <a:p>
            <a:r>
              <a:rPr kumimoji="1" lang="en-US" altLang="ko-KR" sz="2500" dirty="0">
                <a:latin typeface="KoPubDotum Medium" pitchFamily="2" charset="-127"/>
                <a:ea typeface="KoPubDotum Medium" pitchFamily="2" charset="-127"/>
              </a:rPr>
              <a:t>    YOUR</a:t>
            </a:r>
          </a:p>
          <a:p>
            <a:r>
              <a:rPr kumimoji="1" lang="en-US" altLang="ko-KR" sz="2500" dirty="0">
                <a:latin typeface="KoPubDotum Medium" pitchFamily="2" charset="-127"/>
                <a:ea typeface="KoPubDotum Medium" pitchFamily="2" charset="-127"/>
              </a:rPr>
              <a:t>    ENGINE</a:t>
            </a:r>
          </a:p>
          <a:p>
            <a:endParaRPr kumimoji="1" lang="ko-KR" altLang="en-US" sz="25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101A0-F0C2-9048-7C9B-FEB003BF8DD1}"/>
              </a:ext>
            </a:extLst>
          </p:cNvPr>
          <p:cNvSpPr txBox="1"/>
          <p:nvPr/>
        </p:nvSpPr>
        <p:spPr>
          <a:xfrm>
            <a:off x="7305520" y="1777152"/>
            <a:ext cx="3501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문자 인식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(Text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Recognition)</a:t>
            </a:r>
            <a:endParaRPr kumimoji="1" lang="ko-KR" altLang="en-US" sz="2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4002A-5DFB-51C7-D7EC-20126FB0D96D}"/>
              </a:ext>
            </a:extLst>
          </p:cNvPr>
          <p:cNvSpPr txBox="1"/>
          <p:nvPr/>
        </p:nvSpPr>
        <p:spPr>
          <a:xfrm>
            <a:off x="1331207" y="1777153"/>
            <a:ext cx="333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문자 검출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(Text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Detection)</a:t>
            </a:r>
            <a:endParaRPr kumimoji="1" lang="ko-KR" altLang="en-US" sz="2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FD6D6-5E59-0AB2-9841-8048288E833A}"/>
              </a:ext>
            </a:extLst>
          </p:cNvPr>
          <p:cNvSpPr txBox="1"/>
          <p:nvPr/>
        </p:nvSpPr>
        <p:spPr>
          <a:xfrm>
            <a:off x="6334221" y="5916888"/>
            <a:ext cx="54099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해당 영역의 문자가 실제로 어떤 문자 인지 인식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82DCAC-DD29-0132-9EC0-967B9623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94A63-82EC-8180-F1A9-FD68AE4A8828}"/>
              </a:ext>
            </a:extLst>
          </p:cNvPr>
          <p:cNvSpPr txBox="1"/>
          <p:nvPr/>
        </p:nvSpPr>
        <p:spPr>
          <a:xfrm>
            <a:off x="2036706" y="5498627"/>
            <a:ext cx="19223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5.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문자 검출 예시</a:t>
            </a:r>
          </a:p>
        </p:txBody>
      </p:sp>
    </p:spTree>
    <p:extLst>
      <p:ext uri="{BB962C8B-B14F-4D97-AF65-F5344CB8AC3E}">
        <p14:creationId xmlns:p14="http://schemas.microsoft.com/office/powerpoint/2010/main" val="257766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서론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216E09-29FE-28CC-65FF-B68307C79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70" y="1689330"/>
            <a:ext cx="2464413" cy="46325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CC2E09-6EBD-6396-7AAA-8279FA12066A}"/>
              </a:ext>
            </a:extLst>
          </p:cNvPr>
          <p:cNvSpPr txBox="1"/>
          <p:nvPr/>
        </p:nvSpPr>
        <p:spPr>
          <a:xfrm>
            <a:off x="4255166" y="3451628"/>
            <a:ext cx="72321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본 논문은 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</a:rPr>
              <a:t>손글씨를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인식할 수 있는 전자 문서 어플리케이션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개발을 목적으로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OCR 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오픈 소스 간 한글 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</a:rPr>
              <a:t>손글씨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문장 인식에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대한 성능 비교를 진행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6F0643-D847-A21D-3146-A347FEEB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6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113E9-F158-9276-F437-276C580D5D7B}"/>
              </a:ext>
            </a:extLst>
          </p:cNvPr>
          <p:cNvSpPr txBox="1"/>
          <p:nvPr/>
        </p:nvSpPr>
        <p:spPr>
          <a:xfrm>
            <a:off x="330213" y="1094279"/>
            <a:ext cx="4528484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OCR </a:t>
            </a:r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오픈 소스 모델 구조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D762D-6F4F-11BD-9F85-5B36791E3DEC}"/>
              </a:ext>
            </a:extLst>
          </p:cNvPr>
          <p:cNvSpPr txBox="1"/>
          <p:nvPr/>
        </p:nvSpPr>
        <p:spPr>
          <a:xfrm>
            <a:off x="330213" y="366431"/>
            <a:ext cx="2996333" cy="6155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</a:t>
            </a:r>
          </a:p>
          <a:p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 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 소스 성능 비교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167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F0"/>
      </a:accent1>
      <a:accent2>
        <a:srgbClr val="7879B2"/>
      </a:accent2>
      <a:accent3>
        <a:srgbClr val="5D667B"/>
      </a:accent3>
      <a:accent4>
        <a:srgbClr val="00ABB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7381</TotalTime>
  <Words>1916</Words>
  <Application>Microsoft Macintosh PowerPoint</Application>
  <PresentationFormat>와이드스크린</PresentationFormat>
  <Paragraphs>213</Paragraphs>
  <Slides>25</Slides>
  <Notes>25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Pretendard Light</vt:lpstr>
      <vt:lpstr>Arial</vt:lpstr>
      <vt:lpstr>KOPUBDOTUM MEDIUM</vt:lpstr>
      <vt:lpstr>KOPUBDOTUM MEDIUM</vt:lpstr>
      <vt:lpstr>검은고딕 블랙</vt:lpstr>
      <vt:lpstr>Cambria Math</vt:lpstr>
      <vt:lpstr>Pretendard Black</vt:lpstr>
      <vt:lpstr>Pretendard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신찬규</cp:lastModifiedBy>
  <cp:revision>40</cp:revision>
  <dcterms:created xsi:type="dcterms:W3CDTF">2022-03-08T09:40:54Z</dcterms:created>
  <dcterms:modified xsi:type="dcterms:W3CDTF">2022-12-02T03:41:41Z</dcterms:modified>
</cp:coreProperties>
</file>